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70" r:id="rId5"/>
    <p:sldId id="265" r:id="rId6"/>
    <p:sldId id="259" r:id="rId7"/>
    <p:sldId id="271" r:id="rId8"/>
    <p:sldId id="266" r:id="rId9"/>
    <p:sldId id="260" r:id="rId10"/>
    <p:sldId id="272" r:id="rId11"/>
    <p:sldId id="267" r:id="rId12"/>
    <p:sldId id="261" r:id="rId13"/>
    <p:sldId id="268" r:id="rId14"/>
    <p:sldId id="262" r:id="rId15"/>
    <p:sldId id="269" r:id="rId16"/>
    <p:sldId id="263" r:id="rId17"/>
    <p:sldId id="264"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96" d="100"/>
          <a:sy n="96" d="100"/>
        </p:scale>
        <p:origin x="84" y="4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tregongs\Documents\marathon-analysis-seiberttregoning\Added%20Graph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tregongs\Documents\marathon-analysis-seiberttregoning\Added%20Graph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a:t>2016-2019 Combined</a:t>
            </a:r>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clustered"/>
        <c:varyColors val="0"/>
        <c:ser>
          <c:idx val="0"/>
          <c:order val="0"/>
          <c:tx>
            <c:strRef>
              <c:f>'Analysis 2'!$A$9</c:f>
              <c:strCache>
                <c:ptCount val="1"/>
                <c:pt idx="0">
                  <c:v>Mean Time</c:v>
                </c:pt>
              </c:strCache>
            </c:strRef>
          </c:tx>
          <c:spPr>
            <a:solidFill>
              <a:schemeClr val="accent1"/>
            </a:solidFill>
            <a:ln>
              <a:noFill/>
            </a:ln>
            <a:effectLst/>
          </c:spPr>
          <c:invertIfNegative val="0"/>
          <c:cat>
            <c:strRef>
              <c:f>'Analysis 2'!$B$8:$C$8</c:f>
              <c:strCache>
                <c:ptCount val="2"/>
                <c:pt idx="0">
                  <c:v>2016-2019 Full Marathons</c:v>
                </c:pt>
                <c:pt idx="1">
                  <c:v>2016-2019 Half Marathons</c:v>
                </c:pt>
              </c:strCache>
            </c:strRef>
          </c:cat>
          <c:val>
            <c:numRef>
              <c:f>'Analysis 2'!$B$9:$C$9</c:f>
              <c:numCache>
                <c:formatCode>[h]:mm:ss;@</c:formatCode>
                <c:ptCount val="2"/>
                <c:pt idx="0">
                  <c:v>0.20031064154894795</c:v>
                </c:pt>
                <c:pt idx="1">
                  <c:v>0.10781571059669501</c:v>
                </c:pt>
              </c:numCache>
            </c:numRef>
          </c:val>
          <c:extLst>
            <c:ext xmlns:c16="http://schemas.microsoft.com/office/drawing/2014/chart" uri="{C3380CC4-5D6E-409C-BE32-E72D297353CC}">
              <c16:uniqueId val="{00000000-21E5-4EBC-BCE1-70726AB95EFB}"/>
            </c:ext>
          </c:extLst>
        </c:ser>
        <c:ser>
          <c:idx val="1"/>
          <c:order val="1"/>
          <c:tx>
            <c:strRef>
              <c:f>'Analysis 2'!$A$10</c:f>
              <c:strCache>
                <c:ptCount val="1"/>
                <c:pt idx="0">
                  <c:v>Median Time</c:v>
                </c:pt>
              </c:strCache>
            </c:strRef>
          </c:tx>
          <c:spPr>
            <a:solidFill>
              <a:schemeClr val="accent2"/>
            </a:solidFill>
            <a:ln>
              <a:noFill/>
            </a:ln>
            <a:effectLst/>
          </c:spPr>
          <c:invertIfNegative val="0"/>
          <c:cat>
            <c:strRef>
              <c:f>'Analysis 2'!$B$8:$C$8</c:f>
              <c:strCache>
                <c:ptCount val="2"/>
                <c:pt idx="0">
                  <c:v>2016-2019 Full Marathons</c:v>
                </c:pt>
                <c:pt idx="1">
                  <c:v>2016-2019 Half Marathons</c:v>
                </c:pt>
              </c:strCache>
            </c:strRef>
          </c:cat>
          <c:val>
            <c:numRef>
              <c:f>'Analysis 2'!$B$10:$C$10</c:f>
              <c:numCache>
                <c:formatCode>[h]:mm:ss;@</c:formatCode>
                <c:ptCount val="2"/>
                <c:pt idx="0">
                  <c:v>0.20061342592592593</c:v>
                </c:pt>
                <c:pt idx="1">
                  <c:v>0.10391203703703704</c:v>
                </c:pt>
              </c:numCache>
            </c:numRef>
          </c:val>
          <c:extLst>
            <c:ext xmlns:c16="http://schemas.microsoft.com/office/drawing/2014/chart" uri="{C3380CC4-5D6E-409C-BE32-E72D297353CC}">
              <c16:uniqueId val="{00000001-21E5-4EBC-BCE1-70726AB95EFB}"/>
            </c:ext>
          </c:extLst>
        </c:ser>
        <c:dLbls>
          <c:showLegendKey val="0"/>
          <c:showVal val="0"/>
          <c:showCatName val="0"/>
          <c:showSerName val="0"/>
          <c:showPercent val="0"/>
          <c:showBubbleSize val="0"/>
        </c:dLbls>
        <c:gapWidth val="267"/>
        <c:overlap val="-43"/>
        <c:axId val="1517074543"/>
        <c:axId val="1513162415"/>
      </c:barChart>
      <c:catAx>
        <c:axId val="1517074543"/>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513162415"/>
        <c:crosses val="autoZero"/>
        <c:auto val="1"/>
        <c:lblAlgn val="ctr"/>
        <c:lblOffset val="100"/>
        <c:noMultiLvlLbl val="0"/>
      </c:catAx>
      <c:valAx>
        <c:axId val="1513162415"/>
        <c:scaling>
          <c:orientation val="minMax"/>
        </c:scaling>
        <c:delete val="0"/>
        <c:axPos val="l"/>
        <c:majorGridlines>
          <c:spPr>
            <a:ln w="9525" cap="flat" cmpd="sng" algn="ctr">
              <a:solidFill>
                <a:schemeClr val="dk1">
                  <a:lumMod val="15000"/>
                  <a:lumOff val="85000"/>
                </a:schemeClr>
              </a:solidFill>
              <a:round/>
            </a:ln>
            <a:effectLst/>
          </c:spPr>
        </c:majorGridlines>
        <c:numFmt formatCode="[h]:mm:ss;@"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517074543"/>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a:t>Fastest, Slowest, Median, Mean Times per Year</a:t>
            </a:r>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clustered"/>
        <c:varyColors val="0"/>
        <c:ser>
          <c:idx val="0"/>
          <c:order val="0"/>
          <c:tx>
            <c:strRef>
              <c:f>'Analysis 2'!$A$2</c:f>
              <c:strCache>
                <c:ptCount val="1"/>
                <c:pt idx="0">
                  <c:v>Fastest Time</c:v>
                </c:pt>
              </c:strCache>
            </c:strRef>
          </c:tx>
          <c:spPr>
            <a:solidFill>
              <a:schemeClr val="accent1"/>
            </a:solidFill>
            <a:ln>
              <a:noFill/>
            </a:ln>
            <a:effectLst/>
          </c:spPr>
          <c:invertIfNegative val="0"/>
          <c:cat>
            <c:strRef>
              <c:f>'Analysis 2'!$B$1:$I$1</c:f>
              <c:strCache>
                <c:ptCount val="8"/>
                <c:pt idx="0">
                  <c:v>2016 Half Marathon</c:v>
                </c:pt>
                <c:pt idx="1">
                  <c:v>2017 Half Marathon</c:v>
                </c:pt>
                <c:pt idx="2">
                  <c:v>2018 Half Marathon</c:v>
                </c:pt>
                <c:pt idx="3">
                  <c:v>2019 Half Marathon</c:v>
                </c:pt>
                <c:pt idx="4">
                  <c:v>2016 Full Marathon</c:v>
                </c:pt>
                <c:pt idx="5">
                  <c:v>2017 Full Marathon</c:v>
                </c:pt>
                <c:pt idx="6">
                  <c:v>2018 Full Marathon</c:v>
                </c:pt>
                <c:pt idx="7">
                  <c:v>2019 Full Marathon</c:v>
                </c:pt>
              </c:strCache>
            </c:strRef>
          </c:cat>
          <c:val>
            <c:numRef>
              <c:f>'Analysis 2'!$B$2:$I$2</c:f>
              <c:numCache>
                <c:formatCode>[h]:mm:ss;@</c:formatCode>
                <c:ptCount val="8"/>
                <c:pt idx="0">
                  <c:v>4.9479166666666664E-2</c:v>
                </c:pt>
                <c:pt idx="1">
                  <c:v>4.9282407407407407E-2</c:v>
                </c:pt>
                <c:pt idx="2">
                  <c:v>4.8206018518518516E-2</c:v>
                </c:pt>
                <c:pt idx="3">
                  <c:v>4.8645833333333333E-2</c:v>
                </c:pt>
                <c:pt idx="4">
                  <c:v>0.10118055555555555</c:v>
                </c:pt>
                <c:pt idx="5">
                  <c:v>0.11140046296296297</c:v>
                </c:pt>
                <c:pt idx="6">
                  <c:v>0.10296296296296296</c:v>
                </c:pt>
                <c:pt idx="7">
                  <c:v>0.10762731481481481</c:v>
                </c:pt>
              </c:numCache>
            </c:numRef>
          </c:val>
          <c:extLst>
            <c:ext xmlns:c16="http://schemas.microsoft.com/office/drawing/2014/chart" uri="{C3380CC4-5D6E-409C-BE32-E72D297353CC}">
              <c16:uniqueId val="{00000000-00F2-4BBE-BCC0-590A2BAFAF2D}"/>
            </c:ext>
          </c:extLst>
        </c:ser>
        <c:ser>
          <c:idx val="1"/>
          <c:order val="1"/>
          <c:tx>
            <c:strRef>
              <c:f>'Analysis 2'!$A$3</c:f>
              <c:strCache>
                <c:ptCount val="1"/>
                <c:pt idx="0">
                  <c:v>Slowest Time</c:v>
                </c:pt>
              </c:strCache>
            </c:strRef>
          </c:tx>
          <c:spPr>
            <a:solidFill>
              <a:schemeClr val="accent2"/>
            </a:solidFill>
            <a:ln>
              <a:noFill/>
            </a:ln>
            <a:effectLst/>
          </c:spPr>
          <c:invertIfNegative val="0"/>
          <c:cat>
            <c:strRef>
              <c:f>'Analysis 2'!$B$1:$I$1</c:f>
              <c:strCache>
                <c:ptCount val="8"/>
                <c:pt idx="0">
                  <c:v>2016 Half Marathon</c:v>
                </c:pt>
                <c:pt idx="1">
                  <c:v>2017 Half Marathon</c:v>
                </c:pt>
                <c:pt idx="2">
                  <c:v>2018 Half Marathon</c:v>
                </c:pt>
                <c:pt idx="3">
                  <c:v>2019 Half Marathon</c:v>
                </c:pt>
                <c:pt idx="4">
                  <c:v>2016 Full Marathon</c:v>
                </c:pt>
                <c:pt idx="5">
                  <c:v>2017 Full Marathon</c:v>
                </c:pt>
                <c:pt idx="6">
                  <c:v>2018 Full Marathon</c:v>
                </c:pt>
                <c:pt idx="7">
                  <c:v>2019 Full Marathon</c:v>
                </c:pt>
              </c:strCache>
            </c:strRef>
          </c:cat>
          <c:val>
            <c:numRef>
              <c:f>'Analysis 2'!$B$3:$I$3</c:f>
              <c:numCache>
                <c:formatCode>[h]:mm:ss;@</c:formatCode>
                <c:ptCount val="8"/>
                <c:pt idx="0">
                  <c:v>0.2046412037037037</c:v>
                </c:pt>
                <c:pt idx="1">
                  <c:v>0.26277777777777778</c:v>
                </c:pt>
                <c:pt idx="2">
                  <c:v>0.20006944444444444</c:v>
                </c:pt>
                <c:pt idx="3">
                  <c:v>0.21082175925925925</c:v>
                </c:pt>
                <c:pt idx="4">
                  <c:v>0.29166666666666669</c:v>
                </c:pt>
                <c:pt idx="5">
                  <c:v>0.27660879629629631</c:v>
                </c:pt>
                <c:pt idx="6">
                  <c:v>0.27408564814814818</c:v>
                </c:pt>
                <c:pt idx="7">
                  <c:v>0.2804976851851852</c:v>
                </c:pt>
              </c:numCache>
            </c:numRef>
          </c:val>
          <c:extLst>
            <c:ext xmlns:c16="http://schemas.microsoft.com/office/drawing/2014/chart" uri="{C3380CC4-5D6E-409C-BE32-E72D297353CC}">
              <c16:uniqueId val="{00000001-00F2-4BBE-BCC0-590A2BAFAF2D}"/>
            </c:ext>
          </c:extLst>
        </c:ser>
        <c:ser>
          <c:idx val="2"/>
          <c:order val="2"/>
          <c:tx>
            <c:strRef>
              <c:f>'Analysis 2'!$A$4</c:f>
              <c:strCache>
                <c:ptCount val="1"/>
                <c:pt idx="0">
                  <c:v>Median Time</c:v>
                </c:pt>
              </c:strCache>
            </c:strRef>
          </c:tx>
          <c:spPr>
            <a:solidFill>
              <a:schemeClr val="accent3"/>
            </a:solidFill>
            <a:ln>
              <a:noFill/>
            </a:ln>
            <a:effectLst/>
          </c:spPr>
          <c:invertIfNegative val="0"/>
          <c:cat>
            <c:strRef>
              <c:f>'Analysis 2'!$B$1:$I$1</c:f>
              <c:strCache>
                <c:ptCount val="8"/>
                <c:pt idx="0">
                  <c:v>2016 Half Marathon</c:v>
                </c:pt>
                <c:pt idx="1">
                  <c:v>2017 Half Marathon</c:v>
                </c:pt>
                <c:pt idx="2">
                  <c:v>2018 Half Marathon</c:v>
                </c:pt>
                <c:pt idx="3">
                  <c:v>2019 Half Marathon</c:v>
                </c:pt>
                <c:pt idx="4">
                  <c:v>2016 Full Marathon</c:v>
                </c:pt>
                <c:pt idx="5">
                  <c:v>2017 Full Marathon</c:v>
                </c:pt>
                <c:pt idx="6">
                  <c:v>2018 Full Marathon</c:v>
                </c:pt>
                <c:pt idx="7">
                  <c:v>2019 Full Marathon</c:v>
                </c:pt>
              </c:strCache>
            </c:strRef>
          </c:cat>
          <c:val>
            <c:numRef>
              <c:f>'Analysis 2'!$B$4:$I$4</c:f>
              <c:numCache>
                <c:formatCode>[h]:mm:ss;@</c:formatCode>
                <c:ptCount val="8"/>
                <c:pt idx="0">
                  <c:v>0.10159722222222223</c:v>
                </c:pt>
                <c:pt idx="1">
                  <c:v>0.11081018518518519</c:v>
                </c:pt>
                <c:pt idx="2">
                  <c:v>0.10106481481481482</c:v>
                </c:pt>
                <c:pt idx="3">
                  <c:v>0.10146990740740741</c:v>
                </c:pt>
                <c:pt idx="4">
                  <c:v>0.19814236111111111</c:v>
                </c:pt>
                <c:pt idx="5">
                  <c:v>0.20711226851851852</c:v>
                </c:pt>
                <c:pt idx="6">
                  <c:v>0.20024884259259257</c:v>
                </c:pt>
                <c:pt idx="7">
                  <c:v>0.1957986111111111</c:v>
                </c:pt>
              </c:numCache>
            </c:numRef>
          </c:val>
          <c:extLst>
            <c:ext xmlns:c16="http://schemas.microsoft.com/office/drawing/2014/chart" uri="{C3380CC4-5D6E-409C-BE32-E72D297353CC}">
              <c16:uniqueId val="{00000002-00F2-4BBE-BCC0-590A2BAFAF2D}"/>
            </c:ext>
          </c:extLst>
        </c:ser>
        <c:ser>
          <c:idx val="3"/>
          <c:order val="3"/>
          <c:tx>
            <c:strRef>
              <c:f>'Analysis 2'!$A$5</c:f>
              <c:strCache>
                <c:ptCount val="1"/>
                <c:pt idx="0">
                  <c:v>Mean Time</c:v>
                </c:pt>
              </c:strCache>
            </c:strRef>
          </c:tx>
          <c:spPr>
            <a:solidFill>
              <a:schemeClr val="accent4"/>
            </a:solidFill>
            <a:ln>
              <a:noFill/>
            </a:ln>
            <a:effectLst/>
          </c:spPr>
          <c:invertIfNegative val="0"/>
          <c:cat>
            <c:strRef>
              <c:f>'Analysis 2'!$B$1:$I$1</c:f>
              <c:strCache>
                <c:ptCount val="8"/>
                <c:pt idx="0">
                  <c:v>2016 Half Marathon</c:v>
                </c:pt>
                <c:pt idx="1">
                  <c:v>2017 Half Marathon</c:v>
                </c:pt>
                <c:pt idx="2">
                  <c:v>2018 Half Marathon</c:v>
                </c:pt>
                <c:pt idx="3">
                  <c:v>2019 Half Marathon</c:v>
                </c:pt>
                <c:pt idx="4">
                  <c:v>2016 Full Marathon</c:v>
                </c:pt>
                <c:pt idx="5">
                  <c:v>2017 Full Marathon</c:v>
                </c:pt>
                <c:pt idx="6">
                  <c:v>2018 Full Marathon</c:v>
                </c:pt>
                <c:pt idx="7">
                  <c:v>2019 Full Marathon</c:v>
                </c:pt>
              </c:strCache>
            </c:strRef>
          </c:cat>
          <c:val>
            <c:numRef>
              <c:f>'Analysis 2'!$B$5:$I$5</c:f>
              <c:numCache>
                <c:formatCode>[h]:mm:ss;@</c:formatCode>
                <c:ptCount val="8"/>
                <c:pt idx="0">
                  <c:v>0.10551566805475435</c:v>
                </c:pt>
                <c:pt idx="1">
                  <c:v>0.11388139408901438</c:v>
                </c:pt>
                <c:pt idx="2">
                  <c:v>0.10538803508282145</c:v>
                </c:pt>
                <c:pt idx="3">
                  <c:v>0.10563271323392288</c:v>
                </c:pt>
                <c:pt idx="4">
                  <c:v>0.19986688638587782</c:v>
                </c:pt>
                <c:pt idx="5">
                  <c:v>0.20446649901625072</c:v>
                </c:pt>
                <c:pt idx="6">
                  <c:v>0.20026579034391487</c:v>
                </c:pt>
                <c:pt idx="7">
                  <c:v>0.19593882160707429</c:v>
                </c:pt>
              </c:numCache>
            </c:numRef>
          </c:val>
          <c:extLst>
            <c:ext xmlns:c16="http://schemas.microsoft.com/office/drawing/2014/chart" uri="{C3380CC4-5D6E-409C-BE32-E72D297353CC}">
              <c16:uniqueId val="{00000003-00F2-4BBE-BCC0-590A2BAFAF2D}"/>
            </c:ext>
          </c:extLst>
        </c:ser>
        <c:dLbls>
          <c:showLegendKey val="0"/>
          <c:showVal val="0"/>
          <c:showCatName val="0"/>
          <c:showSerName val="0"/>
          <c:showPercent val="0"/>
          <c:showBubbleSize val="0"/>
        </c:dLbls>
        <c:gapWidth val="267"/>
        <c:overlap val="-43"/>
        <c:axId val="1521685759"/>
        <c:axId val="817057631"/>
      </c:barChart>
      <c:catAx>
        <c:axId val="1521685759"/>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817057631"/>
        <c:crosses val="autoZero"/>
        <c:auto val="1"/>
        <c:lblAlgn val="ctr"/>
        <c:lblOffset val="100"/>
        <c:noMultiLvlLbl val="0"/>
      </c:catAx>
      <c:valAx>
        <c:axId val="817057631"/>
        <c:scaling>
          <c:orientation val="minMax"/>
        </c:scaling>
        <c:delete val="0"/>
        <c:axPos val="l"/>
        <c:majorGridlines>
          <c:spPr>
            <a:ln w="9525" cap="flat" cmpd="sng" algn="ctr">
              <a:solidFill>
                <a:schemeClr val="dk1">
                  <a:lumMod val="15000"/>
                  <a:lumOff val="85000"/>
                </a:schemeClr>
              </a:solidFill>
              <a:round/>
            </a:ln>
            <a:effectLst/>
          </c:spPr>
        </c:majorGridlines>
        <c:numFmt formatCode="[h]:mm:ss;@"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521685759"/>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endParaRPr lang="en-US"/>
        </a:p>
      </c:txPr>
    </c:title>
    <c:autoTitleDeleted val="0"/>
    <c:plotArea>
      <c:layout/>
      <c:barChart>
        <c:barDir val="col"/>
        <c:grouping val="clustered"/>
        <c:varyColors val="0"/>
        <c:ser>
          <c:idx val="1"/>
          <c:order val="1"/>
          <c:tx>
            <c:strRef>
              <c:f>'Analysis 3'!$A$3</c:f>
              <c:strCache>
                <c:ptCount val="1"/>
                <c:pt idx="0">
                  <c:v>Percentage of runners that beat 04:29:20:</c:v>
                </c:pt>
              </c:strCache>
            </c:strRef>
          </c:tx>
          <c:spPr>
            <a:gradFill>
              <a:gsLst>
                <a:gs pos="0">
                  <a:schemeClr val="accent2"/>
                </a:gs>
                <a:gs pos="100000">
                  <a:schemeClr val="accent2">
                    <a:lumMod val="84000"/>
                  </a:schemeClr>
                </a:gs>
              </a:gsLst>
              <a:lin ang="5400000" scaled="1"/>
            </a:gradFill>
            <a:ln>
              <a:noFill/>
            </a:ln>
            <a:effectLst>
              <a:outerShdw blurRad="76200" dir="18900000" sy="23000" kx="-1200000" algn="bl" rotWithShape="0">
                <a:prstClr val="black">
                  <a:alpha val="2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'Analysis 3'!$B$1:$F$1</c:f>
              <c:strCache>
                <c:ptCount val="5"/>
                <c:pt idx="0">
                  <c:v>2016</c:v>
                </c:pt>
                <c:pt idx="1">
                  <c:v>2017</c:v>
                </c:pt>
                <c:pt idx="2">
                  <c:v>2018</c:v>
                </c:pt>
                <c:pt idx="3">
                  <c:v>2019</c:v>
                </c:pt>
                <c:pt idx="4">
                  <c:v>Overall</c:v>
                </c:pt>
              </c:strCache>
            </c:strRef>
          </c:cat>
          <c:val>
            <c:numRef>
              <c:f>'Analysis 3'!$B$3:$F$3</c:f>
              <c:numCache>
                <c:formatCode>0.00</c:formatCode>
                <c:ptCount val="5"/>
                <c:pt idx="0">
                  <c:v>37.228997289972895</c:v>
                </c:pt>
                <c:pt idx="1">
                  <c:v>24.939172749391727</c:v>
                </c:pt>
                <c:pt idx="2">
                  <c:v>36</c:v>
                </c:pt>
                <c:pt idx="3">
                  <c:v>39.199209095402864</c:v>
                </c:pt>
                <c:pt idx="4">
                  <c:v>34.19976941620375</c:v>
                </c:pt>
              </c:numCache>
            </c:numRef>
          </c:val>
          <c:extLst>
            <c:ext xmlns:c16="http://schemas.microsoft.com/office/drawing/2014/chart" uri="{C3380CC4-5D6E-409C-BE32-E72D297353CC}">
              <c16:uniqueId val="{00000000-4D4E-416C-AE41-85C6537C9D9A}"/>
            </c:ext>
          </c:extLst>
        </c:ser>
        <c:dLbls>
          <c:dLblPos val="inEnd"/>
          <c:showLegendKey val="0"/>
          <c:showVal val="1"/>
          <c:showCatName val="0"/>
          <c:showSerName val="0"/>
          <c:showPercent val="0"/>
          <c:showBubbleSize val="0"/>
        </c:dLbls>
        <c:gapWidth val="41"/>
        <c:axId val="1514905439"/>
        <c:axId val="1509591727"/>
        <c:extLst>
          <c:ext xmlns:c15="http://schemas.microsoft.com/office/drawing/2012/chart" uri="{02D57815-91ED-43cb-92C2-25804820EDAC}">
            <c15:filteredBarSeries>
              <c15:ser>
                <c:idx val="0"/>
                <c:order val="0"/>
                <c:tx>
                  <c:strRef>
                    <c:extLst>
                      <c:ext uri="{02D57815-91ED-43cb-92C2-25804820EDAC}">
                        <c15:formulaRef>
                          <c15:sqref>'Analysis 3'!$A$2</c15:sqref>
                        </c15:formulaRef>
                      </c:ext>
                    </c:extLst>
                    <c:strCache>
                      <c:ptCount val="1"/>
                      <c:pt idx="0">
                        <c:v>Number of runners that beat 04:29:20:</c:v>
                      </c:pt>
                    </c:strCache>
                  </c:strRef>
                </c:tx>
                <c:spPr>
                  <a:gradFill>
                    <a:gsLst>
                      <a:gs pos="0">
                        <a:schemeClr val="accent1"/>
                      </a:gs>
                      <a:gs pos="100000">
                        <a:schemeClr val="accent1">
                          <a:lumMod val="84000"/>
                        </a:schemeClr>
                      </a:gs>
                    </a:gsLst>
                    <a:lin ang="5400000" scaled="1"/>
                  </a:gradFill>
                  <a:ln>
                    <a:noFill/>
                  </a:ln>
                  <a:effectLst>
                    <a:outerShdw blurRad="76200" dir="18900000" sy="23000" kx="-1200000" algn="bl" rotWithShape="0">
                      <a:prstClr val="black">
                        <a:alpha val="2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uri="{CE6537A1-D6FC-4f65-9D91-7224C49458BB}">
                      <c15:showLeaderLines val="1"/>
                      <c15:leaderLines>
                        <c:spPr>
                          <a:ln w="9525">
                            <a:solidFill>
                              <a:schemeClr val="dk1">
                                <a:lumMod val="50000"/>
                                <a:lumOff val="50000"/>
                              </a:schemeClr>
                            </a:solidFill>
                          </a:ln>
                          <a:effectLst/>
                        </c:spPr>
                      </c15:leaderLines>
                    </c:ext>
                  </c:extLst>
                </c:dLbls>
                <c:cat>
                  <c:strRef>
                    <c:extLst>
                      <c:ext uri="{02D57815-91ED-43cb-92C2-25804820EDAC}">
                        <c15:formulaRef>
                          <c15:sqref>'Analysis 3'!$B$1:$F$1</c15:sqref>
                        </c15:formulaRef>
                      </c:ext>
                    </c:extLst>
                    <c:strCache>
                      <c:ptCount val="5"/>
                      <c:pt idx="0">
                        <c:v>2016</c:v>
                      </c:pt>
                      <c:pt idx="1">
                        <c:v>2017</c:v>
                      </c:pt>
                      <c:pt idx="2">
                        <c:v>2018</c:v>
                      </c:pt>
                      <c:pt idx="3">
                        <c:v>2019</c:v>
                      </c:pt>
                      <c:pt idx="4">
                        <c:v>Overall</c:v>
                      </c:pt>
                    </c:strCache>
                  </c:strRef>
                </c:cat>
                <c:val>
                  <c:numRef>
                    <c:extLst>
                      <c:ext uri="{02D57815-91ED-43cb-92C2-25804820EDAC}">
                        <c15:formulaRef>
                          <c15:sqref>'Analysis 3'!$B$2:$F$2</c15:sqref>
                        </c15:formulaRef>
                      </c:ext>
                    </c:extLst>
                    <c:numCache>
                      <c:formatCode>General</c:formatCode>
                      <c:ptCount val="5"/>
                      <c:pt idx="0">
                        <c:v>1099</c:v>
                      </c:pt>
                      <c:pt idx="1">
                        <c:v>615</c:v>
                      </c:pt>
                      <c:pt idx="2">
                        <c:v>756</c:v>
                      </c:pt>
                      <c:pt idx="3">
                        <c:v>793</c:v>
                      </c:pt>
                      <c:pt idx="4" formatCode="0">
                        <c:v>3263</c:v>
                      </c:pt>
                    </c:numCache>
                  </c:numRef>
                </c:val>
                <c:extLst>
                  <c:ext xmlns:c16="http://schemas.microsoft.com/office/drawing/2014/chart" uri="{C3380CC4-5D6E-409C-BE32-E72D297353CC}">
                    <c16:uniqueId val="{00000001-4D4E-416C-AE41-85C6537C9D9A}"/>
                  </c:ext>
                </c:extLst>
              </c15:ser>
            </c15:filteredBarSeries>
          </c:ext>
        </c:extLst>
      </c:barChart>
      <c:catAx>
        <c:axId val="1514905439"/>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effectLst/>
                <a:latin typeface="+mn-lt"/>
                <a:ea typeface="+mn-ea"/>
                <a:cs typeface="+mn-cs"/>
              </a:defRPr>
            </a:pPr>
            <a:endParaRPr lang="en-US"/>
          </a:p>
        </c:txPr>
        <c:crossAx val="1509591727"/>
        <c:crosses val="autoZero"/>
        <c:auto val="1"/>
        <c:lblAlgn val="ctr"/>
        <c:lblOffset val="100"/>
        <c:noMultiLvlLbl val="0"/>
      </c:catAx>
      <c:valAx>
        <c:axId val="1509591727"/>
        <c:scaling>
          <c:orientation val="minMax"/>
        </c:scaling>
        <c:delete val="1"/>
        <c:axPos val="l"/>
        <c:numFmt formatCode="0.00" sourceLinked="1"/>
        <c:majorTickMark val="none"/>
        <c:minorTickMark val="none"/>
        <c:tickLblPos val="nextTo"/>
        <c:crossAx val="15149054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330" kern="1200"/>
  </cs:chartArea>
  <cs:dataLabel>
    <cs:lnRef idx="0"/>
    <cs:fillRef idx="0"/>
    <cs:effectRef idx="0"/>
    <cs:fontRef idx="minor">
      <a:schemeClr val="lt1"/>
    </cs:fontRef>
    <cs:spPr/>
    <cs:defRPr sz="133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33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2/20/2020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2/20/2020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2/20/2020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2/20/2020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2/20/2020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2/20/2020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2/20/2020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3DCA0-C75F-445E-9D12-63BF024B91A9}"/>
              </a:ext>
            </a:extLst>
          </p:cNvPr>
          <p:cNvSpPr>
            <a:spLocks noGrp="1"/>
          </p:cNvSpPr>
          <p:nvPr>
            <p:ph type="ctrTitle"/>
          </p:nvPr>
        </p:nvSpPr>
        <p:spPr/>
        <p:txBody>
          <a:bodyPr/>
          <a:lstStyle/>
          <a:p>
            <a:r>
              <a:rPr lang="en-US" dirty="0"/>
              <a:t>2016-2019 Nashville Rock and Roll Full and Half marathon Analysis</a:t>
            </a:r>
          </a:p>
        </p:txBody>
      </p:sp>
      <p:sp>
        <p:nvSpPr>
          <p:cNvPr id="3" name="Subtitle 2">
            <a:extLst>
              <a:ext uri="{FF2B5EF4-FFF2-40B4-BE49-F238E27FC236}">
                <a16:creationId xmlns:a16="http://schemas.microsoft.com/office/drawing/2014/main" id="{8B813C8F-B112-4D4F-B7F0-A374B5898E28}"/>
              </a:ext>
            </a:extLst>
          </p:cNvPr>
          <p:cNvSpPr>
            <a:spLocks noGrp="1"/>
          </p:cNvSpPr>
          <p:nvPr>
            <p:ph type="subTitle" idx="1"/>
          </p:nvPr>
        </p:nvSpPr>
        <p:spPr/>
        <p:txBody>
          <a:bodyPr/>
          <a:lstStyle/>
          <a:p>
            <a:r>
              <a:rPr lang="en-US" dirty="0" err="1"/>
              <a:t>g.</a:t>
            </a:r>
            <a:r>
              <a:rPr lang="en-US" dirty="0"/>
              <a:t> Seibert Tregoning – April 15, 2020</a:t>
            </a:r>
          </a:p>
        </p:txBody>
      </p:sp>
    </p:spTree>
    <p:extLst>
      <p:ext uri="{BB962C8B-B14F-4D97-AF65-F5344CB8AC3E}">
        <p14:creationId xmlns:p14="http://schemas.microsoft.com/office/powerpoint/2010/main" val="24966324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F98783-CFC5-4E8C-BE0E-61E30BBEE11E}"/>
              </a:ext>
            </a:extLst>
          </p:cNvPr>
          <p:cNvPicPr>
            <a:picLocks noChangeAspect="1"/>
          </p:cNvPicPr>
          <p:nvPr/>
        </p:nvPicPr>
        <p:blipFill>
          <a:blip r:embed="rId2"/>
          <a:stretch>
            <a:fillRect/>
          </a:stretch>
        </p:blipFill>
        <p:spPr>
          <a:xfrm>
            <a:off x="2359794" y="1172817"/>
            <a:ext cx="7618211" cy="4810539"/>
          </a:xfrm>
          <a:prstGeom prst="rect">
            <a:avLst/>
          </a:prstGeom>
        </p:spPr>
      </p:pic>
    </p:spTree>
    <p:extLst>
      <p:ext uri="{BB962C8B-B14F-4D97-AF65-F5344CB8AC3E}">
        <p14:creationId xmlns:p14="http://schemas.microsoft.com/office/powerpoint/2010/main" val="3257198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C7DFE-37A0-4898-BF74-DE8893F0C9BD}"/>
              </a:ext>
            </a:extLst>
          </p:cNvPr>
          <p:cNvSpPr>
            <a:spLocks noGrp="1"/>
          </p:cNvSpPr>
          <p:nvPr>
            <p:ph type="title"/>
          </p:nvPr>
        </p:nvSpPr>
        <p:spPr/>
        <p:txBody>
          <a:bodyPr/>
          <a:lstStyle/>
          <a:p>
            <a:r>
              <a:rPr lang="en-US" dirty="0"/>
              <a:t>Question 5:</a:t>
            </a:r>
          </a:p>
        </p:txBody>
      </p:sp>
      <p:sp>
        <p:nvSpPr>
          <p:cNvPr id="3" name="Content Placeholder 2">
            <a:extLst>
              <a:ext uri="{FF2B5EF4-FFF2-40B4-BE49-F238E27FC236}">
                <a16:creationId xmlns:a16="http://schemas.microsoft.com/office/drawing/2014/main" id="{3AA7A35F-1508-427F-B701-D6B22756174F}"/>
              </a:ext>
            </a:extLst>
          </p:cNvPr>
          <p:cNvSpPr>
            <a:spLocks noGrp="1"/>
          </p:cNvSpPr>
          <p:nvPr>
            <p:ph idx="1"/>
          </p:nvPr>
        </p:nvSpPr>
        <p:spPr/>
        <p:txBody>
          <a:bodyPr/>
          <a:lstStyle/>
          <a:p>
            <a:pPr marL="0" indent="0">
              <a:buNone/>
            </a:pPr>
            <a:r>
              <a:rPr lang="en-US" dirty="0">
                <a:effectLst/>
              </a:rPr>
              <a:t>Is there a year in which runners seem slower or faster? Formulate a hypothesis for any apparent differences.</a:t>
            </a:r>
          </a:p>
        </p:txBody>
      </p:sp>
    </p:spTree>
    <p:extLst>
      <p:ext uri="{BB962C8B-B14F-4D97-AF65-F5344CB8AC3E}">
        <p14:creationId xmlns:p14="http://schemas.microsoft.com/office/powerpoint/2010/main" val="499561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29346-3835-4645-9855-2336B2AA58CF}"/>
              </a:ext>
            </a:extLst>
          </p:cNvPr>
          <p:cNvSpPr>
            <a:spLocks noGrp="1"/>
          </p:cNvSpPr>
          <p:nvPr>
            <p:ph type="title"/>
          </p:nvPr>
        </p:nvSpPr>
        <p:spPr>
          <a:xfrm>
            <a:off x="227013" y="0"/>
            <a:ext cx="9905998" cy="1478570"/>
          </a:xfrm>
        </p:spPr>
        <p:txBody>
          <a:bodyPr/>
          <a:lstStyle/>
          <a:p>
            <a:r>
              <a:rPr lang="en-US" dirty="0"/>
              <a:t>Question 5 Answers:</a:t>
            </a:r>
          </a:p>
        </p:txBody>
      </p:sp>
      <p:pic>
        <p:nvPicPr>
          <p:cNvPr id="6" name="Picture 5">
            <a:extLst>
              <a:ext uri="{FF2B5EF4-FFF2-40B4-BE49-F238E27FC236}">
                <a16:creationId xmlns:a16="http://schemas.microsoft.com/office/drawing/2014/main" id="{A2FC6713-6290-4DB3-86EC-16054CEE344B}"/>
              </a:ext>
            </a:extLst>
          </p:cNvPr>
          <p:cNvPicPr>
            <a:picLocks noChangeAspect="1"/>
          </p:cNvPicPr>
          <p:nvPr/>
        </p:nvPicPr>
        <p:blipFill>
          <a:blip r:embed="rId2"/>
          <a:stretch>
            <a:fillRect/>
          </a:stretch>
        </p:blipFill>
        <p:spPr>
          <a:xfrm>
            <a:off x="3399183" y="1150252"/>
            <a:ext cx="8459441" cy="5617468"/>
          </a:xfrm>
          <a:prstGeom prst="rect">
            <a:avLst/>
          </a:prstGeom>
        </p:spPr>
      </p:pic>
    </p:spTree>
    <p:extLst>
      <p:ext uri="{BB962C8B-B14F-4D97-AF65-F5344CB8AC3E}">
        <p14:creationId xmlns:p14="http://schemas.microsoft.com/office/powerpoint/2010/main" val="10615141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2A48-62B0-4106-AFEF-3DEAAE7C064B}"/>
              </a:ext>
            </a:extLst>
          </p:cNvPr>
          <p:cNvSpPr>
            <a:spLocks noGrp="1"/>
          </p:cNvSpPr>
          <p:nvPr>
            <p:ph type="title"/>
          </p:nvPr>
        </p:nvSpPr>
        <p:spPr/>
        <p:txBody>
          <a:bodyPr/>
          <a:lstStyle/>
          <a:p>
            <a:r>
              <a:rPr lang="en-US" dirty="0"/>
              <a:t>Question 6:</a:t>
            </a:r>
          </a:p>
        </p:txBody>
      </p:sp>
      <p:sp>
        <p:nvSpPr>
          <p:cNvPr id="3" name="Content Placeholder 2">
            <a:extLst>
              <a:ext uri="{FF2B5EF4-FFF2-40B4-BE49-F238E27FC236}">
                <a16:creationId xmlns:a16="http://schemas.microsoft.com/office/drawing/2014/main" id="{091F13B3-4256-4D51-AB54-1EE403593869}"/>
              </a:ext>
            </a:extLst>
          </p:cNvPr>
          <p:cNvSpPr>
            <a:spLocks noGrp="1"/>
          </p:cNvSpPr>
          <p:nvPr>
            <p:ph idx="1"/>
          </p:nvPr>
        </p:nvSpPr>
        <p:spPr/>
        <p:txBody>
          <a:bodyPr/>
          <a:lstStyle/>
          <a:p>
            <a:pPr marL="0" indent="0">
              <a:buNone/>
            </a:pPr>
            <a:r>
              <a:rPr lang="en-US" dirty="0">
                <a:effectLst/>
              </a:rPr>
              <a:t>Scott </a:t>
            </a:r>
            <a:r>
              <a:rPr lang="en-US" dirty="0" err="1">
                <a:effectLst/>
              </a:rPr>
              <a:t>Wietecha</a:t>
            </a:r>
            <a:r>
              <a:rPr lang="en-US" dirty="0">
                <a:effectLst/>
              </a:rPr>
              <a:t> has won the Rock and Roll Marathon for 7 years in a row. Compute and display the difference between </a:t>
            </a:r>
            <a:r>
              <a:rPr lang="en-US" dirty="0" err="1">
                <a:effectLst/>
              </a:rPr>
              <a:t>Wietecha’s</a:t>
            </a:r>
            <a:r>
              <a:rPr lang="en-US" dirty="0">
                <a:effectLst/>
              </a:rPr>
              <a:t> time and the next fastest runner for each year.</a:t>
            </a:r>
            <a:endParaRPr lang="en-US" dirty="0"/>
          </a:p>
        </p:txBody>
      </p:sp>
    </p:spTree>
    <p:extLst>
      <p:ext uri="{BB962C8B-B14F-4D97-AF65-F5344CB8AC3E}">
        <p14:creationId xmlns:p14="http://schemas.microsoft.com/office/powerpoint/2010/main" val="121558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DAC82-C5DC-412B-B0B3-45959BC5F8B7}"/>
              </a:ext>
            </a:extLst>
          </p:cNvPr>
          <p:cNvSpPr>
            <a:spLocks noGrp="1"/>
          </p:cNvSpPr>
          <p:nvPr>
            <p:ph type="title"/>
          </p:nvPr>
        </p:nvSpPr>
        <p:spPr/>
        <p:txBody>
          <a:bodyPr/>
          <a:lstStyle/>
          <a:p>
            <a:r>
              <a:rPr lang="en-US" dirty="0"/>
              <a:t>Question 6 Answers:</a:t>
            </a:r>
          </a:p>
        </p:txBody>
      </p:sp>
      <p:pic>
        <p:nvPicPr>
          <p:cNvPr id="4" name="Content Placeholder 3">
            <a:extLst>
              <a:ext uri="{FF2B5EF4-FFF2-40B4-BE49-F238E27FC236}">
                <a16:creationId xmlns:a16="http://schemas.microsoft.com/office/drawing/2014/main" id="{9193624B-511C-434C-AD70-DBF8E1CE92AA}"/>
              </a:ext>
            </a:extLst>
          </p:cNvPr>
          <p:cNvPicPr>
            <a:picLocks noGrp="1" noChangeAspect="1"/>
          </p:cNvPicPr>
          <p:nvPr>
            <p:ph idx="1"/>
          </p:nvPr>
        </p:nvPicPr>
        <p:blipFill>
          <a:blip r:embed="rId2"/>
          <a:stretch>
            <a:fillRect/>
          </a:stretch>
        </p:blipFill>
        <p:spPr>
          <a:xfrm>
            <a:off x="681408" y="2097088"/>
            <a:ext cx="9906000" cy="823835"/>
          </a:xfrm>
          <a:prstGeom prst="rect">
            <a:avLst/>
          </a:prstGeom>
        </p:spPr>
      </p:pic>
      <p:pic>
        <p:nvPicPr>
          <p:cNvPr id="6" name="Picture 5">
            <a:extLst>
              <a:ext uri="{FF2B5EF4-FFF2-40B4-BE49-F238E27FC236}">
                <a16:creationId xmlns:a16="http://schemas.microsoft.com/office/drawing/2014/main" id="{25E94ED4-DBB3-49BF-84D9-65AE5466912E}"/>
              </a:ext>
            </a:extLst>
          </p:cNvPr>
          <p:cNvPicPr>
            <a:picLocks noChangeAspect="1"/>
          </p:cNvPicPr>
          <p:nvPr/>
        </p:nvPicPr>
        <p:blipFill>
          <a:blip r:embed="rId3"/>
          <a:stretch>
            <a:fillRect/>
          </a:stretch>
        </p:blipFill>
        <p:spPr>
          <a:xfrm>
            <a:off x="106586" y="3371647"/>
            <a:ext cx="11848213" cy="1130861"/>
          </a:xfrm>
          <a:prstGeom prst="rect">
            <a:avLst/>
          </a:prstGeom>
        </p:spPr>
      </p:pic>
    </p:spTree>
    <p:extLst>
      <p:ext uri="{BB962C8B-B14F-4D97-AF65-F5344CB8AC3E}">
        <p14:creationId xmlns:p14="http://schemas.microsoft.com/office/powerpoint/2010/main" val="2244660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8DF09-655D-4A81-B296-87391A3BA769}"/>
              </a:ext>
            </a:extLst>
          </p:cNvPr>
          <p:cNvSpPr>
            <a:spLocks noGrp="1"/>
          </p:cNvSpPr>
          <p:nvPr>
            <p:ph type="title"/>
          </p:nvPr>
        </p:nvSpPr>
        <p:spPr/>
        <p:txBody>
          <a:bodyPr/>
          <a:lstStyle/>
          <a:p>
            <a:r>
              <a:rPr lang="en-US" dirty="0"/>
              <a:t>Bonus Question:</a:t>
            </a:r>
          </a:p>
        </p:txBody>
      </p:sp>
      <p:sp>
        <p:nvSpPr>
          <p:cNvPr id="3" name="Content Placeholder 2">
            <a:extLst>
              <a:ext uri="{FF2B5EF4-FFF2-40B4-BE49-F238E27FC236}">
                <a16:creationId xmlns:a16="http://schemas.microsoft.com/office/drawing/2014/main" id="{6C2D5641-6461-4D80-AC69-910AFA32B80C}"/>
              </a:ext>
            </a:extLst>
          </p:cNvPr>
          <p:cNvSpPr>
            <a:spLocks noGrp="1"/>
          </p:cNvSpPr>
          <p:nvPr>
            <p:ph idx="1"/>
          </p:nvPr>
        </p:nvSpPr>
        <p:spPr/>
        <p:txBody>
          <a:bodyPr/>
          <a:lstStyle/>
          <a:p>
            <a:pPr marL="0" indent="0">
              <a:buNone/>
            </a:pPr>
            <a:r>
              <a:rPr lang="en-US" dirty="0">
                <a:effectLst/>
              </a:rPr>
              <a:t>Find the top three runners for 2016, 2017, 2018, and 2019. Remove any duplicates across years (i.e., Scott </a:t>
            </a:r>
            <a:r>
              <a:rPr lang="en-US" dirty="0" err="1">
                <a:effectLst/>
              </a:rPr>
              <a:t>Wietecha</a:t>
            </a:r>
            <a:r>
              <a:rPr lang="en-US" dirty="0">
                <a:effectLst/>
              </a:rPr>
              <a:t> should only be in the list once). How many unique runners finished at one of the top 3 spots in the past 4 races? In how many of the 4 years did each top 3 runner finish? How has each runner’s time changed from year to year?</a:t>
            </a:r>
          </a:p>
          <a:p>
            <a:pPr marL="0" indent="0">
              <a:buNone/>
            </a:pPr>
            <a:endParaRPr lang="en-US" dirty="0"/>
          </a:p>
        </p:txBody>
      </p:sp>
    </p:spTree>
    <p:extLst>
      <p:ext uri="{BB962C8B-B14F-4D97-AF65-F5344CB8AC3E}">
        <p14:creationId xmlns:p14="http://schemas.microsoft.com/office/powerpoint/2010/main" val="1307250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0110D-E52B-4CB6-AA41-A40795210F45}"/>
              </a:ext>
            </a:extLst>
          </p:cNvPr>
          <p:cNvSpPr>
            <a:spLocks noGrp="1"/>
          </p:cNvSpPr>
          <p:nvPr>
            <p:ph type="title"/>
          </p:nvPr>
        </p:nvSpPr>
        <p:spPr/>
        <p:txBody>
          <a:bodyPr/>
          <a:lstStyle/>
          <a:p>
            <a:r>
              <a:rPr lang="en-US" dirty="0"/>
              <a:t>Bonus Answers:</a:t>
            </a:r>
          </a:p>
        </p:txBody>
      </p:sp>
      <p:pic>
        <p:nvPicPr>
          <p:cNvPr id="4" name="Content Placeholder 3">
            <a:extLst>
              <a:ext uri="{FF2B5EF4-FFF2-40B4-BE49-F238E27FC236}">
                <a16:creationId xmlns:a16="http://schemas.microsoft.com/office/drawing/2014/main" id="{53366627-ACDE-459D-A2B6-111E020577B2}"/>
              </a:ext>
            </a:extLst>
          </p:cNvPr>
          <p:cNvPicPr>
            <a:picLocks noGrp="1" noChangeAspect="1"/>
          </p:cNvPicPr>
          <p:nvPr>
            <p:ph idx="1"/>
          </p:nvPr>
        </p:nvPicPr>
        <p:blipFill>
          <a:blip r:embed="rId2"/>
          <a:stretch>
            <a:fillRect/>
          </a:stretch>
        </p:blipFill>
        <p:spPr>
          <a:xfrm>
            <a:off x="400918" y="1830572"/>
            <a:ext cx="11372354" cy="3958757"/>
          </a:xfrm>
          <a:prstGeom prst="rect">
            <a:avLst/>
          </a:prstGeom>
        </p:spPr>
      </p:pic>
    </p:spTree>
    <p:extLst>
      <p:ext uri="{BB962C8B-B14F-4D97-AF65-F5344CB8AC3E}">
        <p14:creationId xmlns:p14="http://schemas.microsoft.com/office/powerpoint/2010/main" val="1387070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BEF9B-B5F7-4F22-A4D7-5C2B0D7E020D}"/>
              </a:ext>
            </a:extLst>
          </p:cNvPr>
          <p:cNvSpPr>
            <a:spLocks noGrp="1"/>
          </p:cNvSpPr>
          <p:nvPr>
            <p:ph type="title"/>
          </p:nvPr>
        </p:nvSpPr>
        <p:spPr/>
        <p:txBody>
          <a:bodyPr/>
          <a:lstStyle/>
          <a:p>
            <a:r>
              <a:rPr lang="en-US" dirty="0"/>
              <a:t>Bonus Formulas:</a:t>
            </a:r>
          </a:p>
        </p:txBody>
      </p:sp>
      <p:pic>
        <p:nvPicPr>
          <p:cNvPr id="4" name="Content Placeholder 3">
            <a:extLst>
              <a:ext uri="{FF2B5EF4-FFF2-40B4-BE49-F238E27FC236}">
                <a16:creationId xmlns:a16="http://schemas.microsoft.com/office/drawing/2014/main" id="{36351F16-2D2E-4BE1-A20C-7879EFD85207}"/>
              </a:ext>
            </a:extLst>
          </p:cNvPr>
          <p:cNvPicPr>
            <a:picLocks noGrp="1" noChangeAspect="1"/>
          </p:cNvPicPr>
          <p:nvPr>
            <p:ph idx="1"/>
          </p:nvPr>
        </p:nvPicPr>
        <p:blipFill>
          <a:blip r:embed="rId2"/>
          <a:stretch>
            <a:fillRect/>
          </a:stretch>
        </p:blipFill>
        <p:spPr>
          <a:xfrm>
            <a:off x="806546" y="2002704"/>
            <a:ext cx="9928958" cy="3788496"/>
          </a:xfrm>
          <a:prstGeom prst="rect">
            <a:avLst/>
          </a:prstGeom>
        </p:spPr>
      </p:pic>
    </p:spTree>
    <p:extLst>
      <p:ext uri="{BB962C8B-B14F-4D97-AF65-F5344CB8AC3E}">
        <p14:creationId xmlns:p14="http://schemas.microsoft.com/office/powerpoint/2010/main" val="1886895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1271B-3338-45C8-AE2E-E2D1DEBCC45D}"/>
              </a:ext>
            </a:extLst>
          </p:cNvPr>
          <p:cNvSpPr>
            <a:spLocks noGrp="1"/>
          </p:cNvSpPr>
          <p:nvPr>
            <p:ph type="title"/>
          </p:nvPr>
        </p:nvSpPr>
        <p:spPr/>
        <p:txBody>
          <a:bodyPr/>
          <a:lstStyle/>
          <a:p>
            <a:r>
              <a:rPr lang="en-US" dirty="0"/>
              <a:t>Question 2: </a:t>
            </a:r>
          </a:p>
        </p:txBody>
      </p:sp>
      <p:sp>
        <p:nvSpPr>
          <p:cNvPr id="3" name="Content Placeholder 2">
            <a:extLst>
              <a:ext uri="{FF2B5EF4-FFF2-40B4-BE49-F238E27FC236}">
                <a16:creationId xmlns:a16="http://schemas.microsoft.com/office/drawing/2014/main" id="{613B90A9-7835-49D9-AC0A-70E56279D7A0}"/>
              </a:ext>
            </a:extLst>
          </p:cNvPr>
          <p:cNvSpPr>
            <a:spLocks noGrp="1"/>
          </p:cNvSpPr>
          <p:nvPr>
            <p:ph idx="1"/>
          </p:nvPr>
        </p:nvSpPr>
        <p:spPr/>
        <p:txBody>
          <a:bodyPr>
            <a:normAutofit/>
          </a:bodyPr>
          <a:lstStyle/>
          <a:p>
            <a:pPr marL="0" indent="0">
              <a:buNone/>
            </a:pPr>
            <a:r>
              <a:rPr lang="en-US" dirty="0">
                <a:effectLst/>
              </a:rPr>
              <a:t>Use built-in functions to answer the following questions. Be sure to display your analysis work in a neat, easy-to-follow format.</a:t>
            </a:r>
          </a:p>
          <a:p>
            <a:r>
              <a:rPr lang="en-US" dirty="0">
                <a:effectLst/>
              </a:rPr>
              <a:t>Find the fastest time, slowest time, median, and mean times for each of the 8 races.</a:t>
            </a:r>
          </a:p>
          <a:p>
            <a:r>
              <a:rPr lang="en-US" dirty="0">
                <a:effectLst/>
              </a:rPr>
              <a:t>Find the mean and median marathon finish times for all 4 years combined.</a:t>
            </a:r>
          </a:p>
          <a:p>
            <a:r>
              <a:rPr lang="en-US" dirty="0">
                <a:effectLst/>
              </a:rPr>
              <a:t>Find the mean and median half-marathon finish times for all 4 years combined.</a:t>
            </a:r>
          </a:p>
        </p:txBody>
      </p:sp>
    </p:spTree>
    <p:extLst>
      <p:ext uri="{BB962C8B-B14F-4D97-AF65-F5344CB8AC3E}">
        <p14:creationId xmlns:p14="http://schemas.microsoft.com/office/powerpoint/2010/main" val="654560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B84C5-B5DF-40E4-A5FF-43C632A64EFD}"/>
              </a:ext>
            </a:extLst>
          </p:cNvPr>
          <p:cNvSpPr>
            <a:spLocks noGrp="1"/>
          </p:cNvSpPr>
          <p:nvPr>
            <p:ph type="title"/>
          </p:nvPr>
        </p:nvSpPr>
        <p:spPr/>
        <p:txBody>
          <a:bodyPr/>
          <a:lstStyle/>
          <a:p>
            <a:r>
              <a:rPr lang="en-US" dirty="0"/>
              <a:t>Question 2 Answers:</a:t>
            </a:r>
          </a:p>
        </p:txBody>
      </p:sp>
      <p:pic>
        <p:nvPicPr>
          <p:cNvPr id="7" name="Content Placeholder 6">
            <a:extLst>
              <a:ext uri="{FF2B5EF4-FFF2-40B4-BE49-F238E27FC236}">
                <a16:creationId xmlns:a16="http://schemas.microsoft.com/office/drawing/2014/main" id="{2FF5D664-B83F-48A6-8942-74EF94DAAF63}"/>
              </a:ext>
            </a:extLst>
          </p:cNvPr>
          <p:cNvPicPr>
            <a:picLocks noGrp="1" noChangeAspect="1"/>
          </p:cNvPicPr>
          <p:nvPr>
            <p:ph idx="1"/>
          </p:nvPr>
        </p:nvPicPr>
        <p:blipFill>
          <a:blip r:embed="rId2"/>
          <a:stretch>
            <a:fillRect/>
          </a:stretch>
        </p:blipFill>
        <p:spPr>
          <a:xfrm>
            <a:off x="301320" y="1863156"/>
            <a:ext cx="11121877" cy="2097839"/>
          </a:xfrm>
          <a:prstGeom prst="rect">
            <a:avLst/>
          </a:prstGeom>
        </p:spPr>
      </p:pic>
      <p:pic>
        <p:nvPicPr>
          <p:cNvPr id="8" name="Picture 7">
            <a:extLst>
              <a:ext uri="{FF2B5EF4-FFF2-40B4-BE49-F238E27FC236}">
                <a16:creationId xmlns:a16="http://schemas.microsoft.com/office/drawing/2014/main" id="{F012719F-466C-4866-BB7E-F41FD2A1AF27}"/>
              </a:ext>
            </a:extLst>
          </p:cNvPr>
          <p:cNvPicPr>
            <a:picLocks noChangeAspect="1"/>
          </p:cNvPicPr>
          <p:nvPr/>
        </p:nvPicPr>
        <p:blipFill>
          <a:blip r:embed="rId3"/>
          <a:stretch>
            <a:fillRect/>
          </a:stretch>
        </p:blipFill>
        <p:spPr>
          <a:xfrm>
            <a:off x="301320" y="4087740"/>
            <a:ext cx="11050587" cy="2509573"/>
          </a:xfrm>
          <a:prstGeom prst="rect">
            <a:avLst/>
          </a:prstGeom>
        </p:spPr>
      </p:pic>
    </p:spTree>
    <p:extLst>
      <p:ext uri="{BB962C8B-B14F-4D97-AF65-F5344CB8AC3E}">
        <p14:creationId xmlns:p14="http://schemas.microsoft.com/office/powerpoint/2010/main" val="34066211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A8344C1C-8DEA-4F36-9780-B376496B8155}"/>
              </a:ext>
            </a:extLst>
          </p:cNvPr>
          <p:cNvGraphicFramePr>
            <a:graphicFrameLocks/>
          </p:cNvGraphicFramePr>
          <p:nvPr>
            <p:extLst>
              <p:ext uri="{D42A27DB-BD31-4B8C-83A1-F6EECF244321}">
                <p14:modId xmlns:p14="http://schemas.microsoft.com/office/powerpoint/2010/main" val="2840795647"/>
              </p:ext>
            </p:extLst>
          </p:nvPr>
        </p:nvGraphicFramePr>
        <p:xfrm>
          <a:off x="8042348" y="1919493"/>
          <a:ext cx="3998676" cy="301901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5" name="Chart 74">
            <a:extLst>
              <a:ext uri="{FF2B5EF4-FFF2-40B4-BE49-F238E27FC236}">
                <a16:creationId xmlns:a16="http://schemas.microsoft.com/office/drawing/2014/main" id="{7A688A35-F077-43DB-BD9B-F26834545BE3}"/>
              </a:ext>
            </a:extLst>
          </p:cNvPr>
          <p:cNvGraphicFramePr>
            <a:graphicFrameLocks/>
          </p:cNvGraphicFramePr>
          <p:nvPr>
            <p:extLst>
              <p:ext uri="{D42A27DB-BD31-4B8C-83A1-F6EECF244321}">
                <p14:modId xmlns:p14="http://schemas.microsoft.com/office/powerpoint/2010/main" val="3196680503"/>
              </p:ext>
            </p:extLst>
          </p:nvPr>
        </p:nvGraphicFramePr>
        <p:xfrm>
          <a:off x="240128" y="1478823"/>
          <a:ext cx="7519453" cy="390035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17904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15E2B-3EAE-4301-AEA9-88F023435F85}"/>
              </a:ext>
            </a:extLst>
          </p:cNvPr>
          <p:cNvSpPr>
            <a:spLocks noGrp="1"/>
          </p:cNvSpPr>
          <p:nvPr>
            <p:ph type="title"/>
          </p:nvPr>
        </p:nvSpPr>
        <p:spPr/>
        <p:txBody>
          <a:bodyPr/>
          <a:lstStyle/>
          <a:p>
            <a:r>
              <a:rPr lang="en-US" dirty="0"/>
              <a:t>Question 3:</a:t>
            </a:r>
          </a:p>
        </p:txBody>
      </p:sp>
      <p:sp>
        <p:nvSpPr>
          <p:cNvPr id="3" name="Content Placeholder 2">
            <a:extLst>
              <a:ext uri="{FF2B5EF4-FFF2-40B4-BE49-F238E27FC236}">
                <a16:creationId xmlns:a16="http://schemas.microsoft.com/office/drawing/2014/main" id="{88BBBBAA-F338-4EE1-A5D9-9730481B4D63}"/>
              </a:ext>
            </a:extLst>
          </p:cNvPr>
          <p:cNvSpPr>
            <a:spLocks noGrp="1"/>
          </p:cNvSpPr>
          <p:nvPr>
            <p:ph idx="1"/>
          </p:nvPr>
        </p:nvSpPr>
        <p:spPr/>
        <p:txBody>
          <a:bodyPr/>
          <a:lstStyle/>
          <a:p>
            <a:pPr marL="0" indent="0">
              <a:buNone/>
            </a:pPr>
            <a:r>
              <a:rPr lang="en-US" dirty="0">
                <a:effectLst/>
              </a:rPr>
              <a:t>First time marathoners sometimes set a goal of beating “Oprah’s time,” Oprah Winfrey’s time (04:29:20) in the 1994 Marine Corps Marathon when she was 40 years old.</a:t>
            </a:r>
          </a:p>
          <a:p>
            <a:r>
              <a:rPr lang="en-US" dirty="0">
                <a:effectLst/>
              </a:rPr>
              <a:t>How many runners each year beat Oprah’s time?</a:t>
            </a:r>
          </a:p>
          <a:p>
            <a:r>
              <a:rPr lang="en-US" dirty="0">
                <a:effectLst/>
              </a:rPr>
              <a:t>What percentage of runners in each of the 4 marathons beat Oprah’s time?</a:t>
            </a:r>
          </a:p>
        </p:txBody>
      </p:sp>
    </p:spTree>
    <p:extLst>
      <p:ext uri="{BB962C8B-B14F-4D97-AF65-F5344CB8AC3E}">
        <p14:creationId xmlns:p14="http://schemas.microsoft.com/office/powerpoint/2010/main" val="3004521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E3417-C19E-4FEB-9FC0-CC6F2EC04139}"/>
              </a:ext>
            </a:extLst>
          </p:cNvPr>
          <p:cNvSpPr>
            <a:spLocks noGrp="1"/>
          </p:cNvSpPr>
          <p:nvPr>
            <p:ph type="title"/>
          </p:nvPr>
        </p:nvSpPr>
        <p:spPr/>
        <p:txBody>
          <a:bodyPr/>
          <a:lstStyle/>
          <a:p>
            <a:r>
              <a:rPr lang="en-US" dirty="0"/>
              <a:t>Question 3 Answers:</a:t>
            </a:r>
          </a:p>
        </p:txBody>
      </p:sp>
      <p:pic>
        <p:nvPicPr>
          <p:cNvPr id="4" name="Content Placeholder 3">
            <a:extLst>
              <a:ext uri="{FF2B5EF4-FFF2-40B4-BE49-F238E27FC236}">
                <a16:creationId xmlns:a16="http://schemas.microsoft.com/office/drawing/2014/main" id="{DF0AC73D-5BA2-470B-BEDB-1944BB96527D}"/>
              </a:ext>
            </a:extLst>
          </p:cNvPr>
          <p:cNvPicPr>
            <a:picLocks noGrp="1" noChangeAspect="1"/>
          </p:cNvPicPr>
          <p:nvPr>
            <p:ph idx="1"/>
          </p:nvPr>
        </p:nvPicPr>
        <p:blipFill>
          <a:blip r:embed="rId2"/>
          <a:stretch>
            <a:fillRect/>
          </a:stretch>
        </p:blipFill>
        <p:spPr>
          <a:xfrm>
            <a:off x="619700" y="1960334"/>
            <a:ext cx="9906000" cy="1470068"/>
          </a:xfrm>
          <a:prstGeom prst="rect">
            <a:avLst/>
          </a:prstGeom>
        </p:spPr>
      </p:pic>
      <p:pic>
        <p:nvPicPr>
          <p:cNvPr id="5" name="Picture 4">
            <a:extLst>
              <a:ext uri="{FF2B5EF4-FFF2-40B4-BE49-F238E27FC236}">
                <a16:creationId xmlns:a16="http://schemas.microsoft.com/office/drawing/2014/main" id="{03442631-8798-4838-9EC8-6685780C5B25}"/>
              </a:ext>
            </a:extLst>
          </p:cNvPr>
          <p:cNvPicPr>
            <a:picLocks noChangeAspect="1"/>
          </p:cNvPicPr>
          <p:nvPr/>
        </p:nvPicPr>
        <p:blipFill>
          <a:blip r:embed="rId3"/>
          <a:stretch>
            <a:fillRect/>
          </a:stretch>
        </p:blipFill>
        <p:spPr>
          <a:xfrm>
            <a:off x="90974" y="3646125"/>
            <a:ext cx="12006876" cy="1078653"/>
          </a:xfrm>
          <a:prstGeom prst="rect">
            <a:avLst/>
          </a:prstGeom>
        </p:spPr>
      </p:pic>
      <p:pic>
        <p:nvPicPr>
          <p:cNvPr id="6" name="Picture 5">
            <a:extLst>
              <a:ext uri="{FF2B5EF4-FFF2-40B4-BE49-F238E27FC236}">
                <a16:creationId xmlns:a16="http://schemas.microsoft.com/office/drawing/2014/main" id="{29C23CBD-B85A-494D-A874-24132AB20C07}"/>
              </a:ext>
            </a:extLst>
          </p:cNvPr>
          <p:cNvPicPr>
            <a:picLocks noChangeAspect="1"/>
          </p:cNvPicPr>
          <p:nvPr/>
        </p:nvPicPr>
        <p:blipFill>
          <a:blip r:embed="rId4"/>
          <a:stretch>
            <a:fillRect/>
          </a:stretch>
        </p:blipFill>
        <p:spPr>
          <a:xfrm>
            <a:off x="351924" y="4856023"/>
            <a:ext cx="11572300" cy="1878561"/>
          </a:xfrm>
          <a:prstGeom prst="rect">
            <a:avLst/>
          </a:prstGeom>
        </p:spPr>
      </p:pic>
    </p:spTree>
    <p:extLst>
      <p:ext uri="{BB962C8B-B14F-4D97-AF65-F5344CB8AC3E}">
        <p14:creationId xmlns:p14="http://schemas.microsoft.com/office/powerpoint/2010/main" val="1099124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310D92FC-37DF-456C-B6E0-54A29C4704C7}"/>
              </a:ext>
            </a:extLst>
          </p:cNvPr>
          <p:cNvGraphicFramePr>
            <a:graphicFrameLocks/>
          </p:cNvGraphicFramePr>
          <p:nvPr>
            <p:extLst>
              <p:ext uri="{D42A27DB-BD31-4B8C-83A1-F6EECF244321}">
                <p14:modId xmlns:p14="http://schemas.microsoft.com/office/powerpoint/2010/main" val="2314467111"/>
              </p:ext>
            </p:extLst>
          </p:nvPr>
        </p:nvGraphicFramePr>
        <p:xfrm>
          <a:off x="2640651" y="1401511"/>
          <a:ext cx="6317255" cy="383027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901260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5CDFA-1590-47B3-919C-18053E90918E}"/>
              </a:ext>
            </a:extLst>
          </p:cNvPr>
          <p:cNvSpPr>
            <a:spLocks noGrp="1"/>
          </p:cNvSpPr>
          <p:nvPr>
            <p:ph type="title"/>
          </p:nvPr>
        </p:nvSpPr>
        <p:spPr/>
        <p:txBody>
          <a:bodyPr/>
          <a:lstStyle/>
          <a:p>
            <a:r>
              <a:rPr lang="en-US" dirty="0"/>
              <a:t>Question 4:</a:t>
            </a:r>
          </a:p>
        </p:txBody>
      </p:sp>
      <p:sp>
        <p:nvSpPr>
          <p:cNvPr id="3" name="Content Placeholder 2">
            <a:extLst>
              <a:ext uri="{FF2B5EF4-FFF2-40B4-BE49-F238E27FC236}">
                <a16:creationId xmlns:a16="http://schemas.microsoft.com/office/drawing/2014/main" id="{C3E7EB7C-C3FE-4033-AD5F-443D0FAA3D71}"/>
              </a:ext>
            </a:extLst>
          </p:cNvPr>
          <p:cNvSpPr>
            <a:spLocks noGrp="1"/>
          </p:cNvSpPr>
          <p:nvPr>
            <p:ph idx="1"/>
          </p:nvPr>
        </p:nvSpPr>
        <p:spPr/>
        <p:txBody>
          <a:bodyPr/>
          <a:lstStyle/>
          <a:p>
            <a:pPr marL="0" indent="0">
              <a:buNone/>
            </a:pPr>
            <a:r>
              <a:rPr lang="en-US" dirty="0">
                <a:effectLst/>
              </a:rPr>
              <a:t>Quartiles help group data into buckets – the first quarter of data is the first quartile, the second quartile (same as the median) is the first half of the data, and the third quartile represents the first 75 percent. Find the values that define the first, second, and third quartiles for each half-marathon.</a:t>
            </a:r>
            <a:endParaRPr lang="en-US" dirty="0"/>
          </a:p>
        </p:txBody>
      </p:sp>
    </p:spTree>
    <p:extLst>
      <p:ext uri="{BB962C8B-B14F-4D97-AF65-F5344CB8AC3E}">
        <p14:creationId xmlns:p14="http://schemas.microsoft.com/office/powerpoint/2010/main" val="4224669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7A61E-C3A8-4E2F-84EC-410934EA6D62}"/>
              </a:ext>
            </a:extLst>
          </p:cNvPr>
          <p:cNvSpPr>
            <a:spLocks noGrp="1"/>
          </p:cNvSpPr>
          <p:nvPr>
            <p:ph type="title"/>
          </p:nvPr>
        </p:nvSpPr>
        <p:spPr/>
        <p:txBody>
          <a:bodyPr/>
          <a:lstStyle/>
          <a:p>
            <a:r>
              <a:rPr lang="en-US" dirty="0"/>
              <a:t>Question 4 </a:t>
            </a:r>
            <a:r>
              <a:rPr lang="en-US" dirty="0" err="1"/>
              <a:t>AnswerS</a:t>
            </a:r>
            <a:r>
              <a:rPr lang="en-US" dirty="0"/>
              <a:t>:</a:t>
            </a:r>
          </a:p>
        </p:txBody>
      </p:sp>
      <p:pic>
        <p:nvPicPr>
          <p:cNvPr id="4" name="Content Placeholder 3">
            <a:extLst>
              <a:ext uri="{FF2B5EF4-FFF2-40B4-BE49-F238E27FC236}">
                <a16:creationId xmlns:a16="http://schemas.microsoft.com/office/drawing/2014/main" id="{AEC36C9B-C2D6-447B-ADC6-29AA281FECC0}"/>
              </a:ext>
            </a:extLst>
          </p:cNvPr>
          <p:cNvPicPr>
            <a:picLocks noGrp="1" noChangeAspect="1"/>
          </p:cNvPicPr>
          <p:nvPr>
            <p:ph idx="1"/>
          </p:nvPr>
        </p:nvPicPr>
        <p:blipFill>
          <a:blip r:embed="rId2"/>
          <a:stretch>
            <a:fillRect/>
          </a:stretch>
        </p:blipFill>
        <p:spPr>
          <a:xfrm>
            <a:off x="608480" y="1959438"/>
            <a:ext cx="9906000" cy="1732030"/>
          </a:xfrm>
          <a:prstGeom prst="rect">
            <a:avLst/>
          </a:prstGeom>
        </p:spPr>
      </p:pic>
      <p:pic>
        <p:nvPicPr>
          <p:cNvPr id="5" name="Picture 4">
            <a:extLst>
              <a:ext uri="{FF2B5EF4-FFF2-40B4-BE49-F238E27FC236}">
                <a16:creationId xmlns:a16="http://schemas.microsoft.com/office/drawing/2014/main" id="{E43D78A9-21F1-48FE-B2EB-24B9E0DABB4A}"/>
              </a:ext>
            </a:extLst>
          </p:cNvPr>
          <p:cNvPicPr>
            <a:picLocks noChangeAspect="1"/>
          </p:cNvPicPr>
          <p:nvPr/>
        </p:nvPicPr>
        <p:blipFill>
          <a:blip r:embed="rId3"/>
          <a:stretch>
            <a:fillRect/>
          </a:stretch>
        </p:blipFill>
        <p:spPr>
          <a:xfrm>
            <a:off x="-1588" y="4065335"/>
            <a:ext cx="12192000" cy="1139550"/>
          </a:xfrm>
          <a:prstGeom prst="rect">
            <a:avLst/>
          </a:prstGeom>
        </p:spPr>
      </p:pic>
    </p:spTree>
    <p:extLst>
      <p:ext uri="{BB962C8B-B14F-4D97-AF65-F5344CB8AC3E}">
        <p14:creationId xmlns:p14="http://schemas.microsoft.com/office/powerpoint/2010/main" val="21334149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docProps/app.xml><?xml version="1.0" encoding="utf-8"?>
<Properties xmlns="http://schemas.openxmlformats.org/officeDocument/2006/extended-properties" xmlns:vt="http://schemas.openxmlformats.org/officeDocument/2006/docPropsVTypes">
  <Template>TM04033919[[fn=Circuit]]</Template>
  <TotalTime>76</TotalTime>
  <Words>400</Words>
  <Application>Microsoft Office PowerPoint</Application>
  <PresentationFormat>Widescreen</PresentationFormat>
  <Paragraphs>29</Paragraphs>
  <Slides>17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Tw Cen MT</vt:lpstr>
      <vt:lpstr>Circuit</vt:lpstr>
      <vt:lpstr>2016-2019 Nashville Rock and Roll Full and Half marathon Analysis</vt:lpstr>
      <vt:lpstr>Question 2: </vt:lpstr>
      <vt:lpstr>Question 2 Answers:</vt:lpstr>
      <vt:lpstr>PowerPoint Presentation</vt:lpstr>
      <vt:lpstr>Question 3:</vt:lpstr>
      <vt:lpstr>Question 3 Answers:</vt:lpstr>
      <vt:lpstr>PowerPoint Presentation</vt:lpstr>
      <vt:lpstr>Question 4:</vt:lpstr>
      <vt:lpstr>Question 4 AnswerS:</vt:lpstr>
      <vt:lpstr>PowerPoint Presentation</vt:lpstr>
      <vt:lpstr>Question 5:</vt:lpstr>
      <vt:lpstr>Question 5 Answers:</vt:lpstr>
      <vt:lpstr>Question 6:</vt:lpstr>
      <vt:lpstr>Question 6 Answers:</vt:lpstr>
      <vt:lpstr>Bonus Question:</vt:lpstr>
      <vt:lpstr>Bonus Answers:</vt:lpstr>
      <vt:lpstr>Bonus Formulas: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2016-2019 Nashville Rock and Roll Full and Half marathon Analysis</dc:title>
  <dc:creator>Tregoning, G. Seibert</dc:creator>
  <cp:lastModifiedBy>Tregoning, G. Seibert</cp:lastModifiedBy>
  <cp:revision>8</cp:revision>
  <dcterms:created xsi:type="dcterms:W3CDTF">2020-02-15T18:27:38Z</dcterms:created>
  <dcterms:modified xsi:type="dcterms:W3CDTF">2020-02-20T14:44:50Z</dcterms:modified>
</cp:coreProperties>
</file>